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18"/>
  </p:notesMasterIdLst>
  <p:handoutMasterIdLst>
    <p:handoutMasterId r:id="rId19"/>
  </p:handoutMasterIdLst>
  <p:sldIdLst>
    <p:sldId id="270" r:id="rId6"/>
    <p:sldId id="265" r:id="rId7"/>
    <p:sldId id="258" r:id="rId8"/>
    <p:sldId id="266" r:id="rId9"/>
    <p:sldId id="259" r:id="rId10"/>
    <p:sldId id="268" r:id="rId11"/>
    <p:sldId id="260" r:id="rId12"/>
    <p:sldId id="261" r:id="rId13"/>
    <p:sldId id="267" r:id="rId14"/>
    <p:sldId id="269" r:id="rId15"/>
    <p:sldId id="271" r:id="rId16"/>
    <p:sldId id="26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14" autoAdjust="0"/>
  </p:normalViewPr>
  <p:slideViewPr>
    <p:cSldViewPr snapToGrid="0">
      <p:cViewPr varScale="1">
        <p:scale>
          <a:sx n="108" d="100"/>
          <a:sy n="108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647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5974798751244849"/>
          <c:y val="0.16661754840483312"/>
          <c:w val="0.48050402497510303"/>
          <c:h val="0.7499938368720893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Cost (k)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857-41BF-91F0-373A0DC0CE0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857-41BF-91F0-373A0DC0CE0F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857-41BF-91F0-373A0DC0CE0F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130-40CB-9A32-777DC97AC111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857-41BF-91F0-373A0DC0CE0F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130-40CB-9A32-777DC97AC111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857-41BF-91F0-373A0DC0CE0F}"/>
              </c:ext>
            </c:extLst>
          </c:dPt>
          <c:dLbls>
            <c:dLbl>
              <c:idx val="0"/>
              <c:layout>
                <c:manualLayout>
                  <c:x val="0.18773840276266318"/>
                  <c:y val="-8.109014153529867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57-41BF-91F0-373A0DC0CE0F}"/>
                </c:ext>
              </c:extLst>
            </c:dLbl>
            <c:dLbl>
              <c:idx val="1"/>
              <c:layout>
                <c:manualLayout>
                  <c:x val="0.15148437147582089"/>
                  <c:y val="-3.615309508548444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857-41BF-91F0-373A0DC0CE0F}"/>
                </c:ext>
              </c:extLst>
            </c:dLbl>
            <c:dLbl>
              <c:idx val="2"/>
              <c:layout>
                <c:manualLayout>
                  <c:x val="7.8208849285600873E-2"/>
                  <c:y val="-1.3995903200792466E-3"/>
                </c:manualLayout>
              </c:layout>
              <c:tx>
                <c:rich>
                  <a:bodyPr/>
                  <a:lstStyle/>
                  <a:p>
                    <a:fld id="{3E36F057-F29F-4F66-BD1C-0E27E6AC5DAB}" type="CATEGORYNAME">
                      <a:rPr lang="en-US" smtClean="0"/>
                      <a:pPr/>
                      <a:t>[CATEGORY NAME]</a:t>
                    </a:fld>
                    <a:r>
                      <a:rPr lang="en-US" dirty="0"/>
                      <a:t>**</a:t>
                    </a:r>
                    <a:r>
                      <a:rPr lang="en-US" baseline="0" dirty="0"/>
                      <a:t>, </a:t>
                    </a:r>
                    <a:fld id="{6EE90E88-E7F4-4CF0-BAE1-952AF199AAC9}" type="VALUE">
                      <a:rPr lang="en-US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857-41BF-91F0-373A0DC0CE0F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6130-40CB-9A32-777DC97AC111}"/>
                </c:ext>
              </c:extLst>
            </c:dLbl>
            <c:dLbl>
              <c:idx val="4"/>
              <c:layout>
                <c:manualLayout>
                  <c:x val="-2.5668257623773259E-2"/>
                  <c:y val="-0.1113236456433035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857-41BF-91F0-373A0DC0CE0F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6130-40CB-9A32-777DC97AC111}"/>
                </c:ext>
              </c:extLst>
            </c:dLbl>
            <c:dLbl>
              <c:idx val="6"/>
              <c:layout>
                <c:manualLayout>
                  <c:x val="-7.1729699803149624E-2"/>
                  <c:y val="-1.3230402730676315E-2"/>
                </c:manualLayout>
              </c:layout>
              <c:tx>
                <c:rich>
                  <a:bodyPr/>
                  <a:lstStyle/>
                  <a:p>
                    <a:fld id="{A28DCBE2-2709-4E51-8555-C0A12FE320DC}" type="CATEGORYNAME">
                      <a:rPr lang="en-US" dirty="0"/>
                      <a:pPr/>
                      <a:t>[CATEGORY NAME]</a:t>
                    </a:fld>
                    <a:r>
                      <a:rPr lang="en-US" baseline="0" dirty="0"/>
                      <a:t>, </a:t>
                    </a:r>
                    <a:fld id="{4E3E5B34-4909-4D46-A1F7-A0367C2E5764}" type="VALUE">
                      <a:rPr lang="en-US" baseline="0" smtClean="0"/>
                      <a:pPr/>
                      <a:t>[VALUE]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857-41BF-91F0-373A0DC0CE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Cosmic Payload</c:v>
                </c:pt>
                <c:pt idx="1">
                  <c:v>RadRAM</c:v>
                </c:pt>
                <c:pt idx="2">
                  <c:v>CDH + Structure</c:v>
                </c:pt>
                <c:pt idx="3">
                  <c:v>ACS</c:v>
                </c:pt>
                <c:pt idx="4">
                  <c:v>COMMS</c:v>
                </c:pt>
                <c:pt idx="5">
                  <c:v>Power</c:v>
                </c:pt>
                <c:pt idx="6">
                  <c:v>Employee Wages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 formatCode="#,##0">
                  <c:v>10</c:v>
                </c:pt>
                <c:pt idx="1">
                  <c:v>6</c:v>
                </c:pt>
                <c:pt idx="2">
                  <c:v>18</c:v>
                </c:pt>
                <c:pt idx="3">
                  <c:v>40</c:v>
                </c:pt>
                <c:pt idx="4">
                  <c:v>40</c:v>
                </c:pt>
                <c:pt idx="5">
                  <c:v>45</c:v>
                </c:pt>
                <c:pt idx="6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57-41BF-91F0-373A0DC0CE0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B407F0-79A3-4CF8-B638-ECBA5A65A39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AB59778-F845-444D-AA9C-1723A92F2F31}">
      <dgm:prSet phldrT="[Text]"/>
      <dgm:spPr/>
      <dgm:t>
        <a:bodyPr/>
        <a:lstStyle/>
        <a:p>
          <a:r>
            <a:rPr lang="en-US" dirty="0"/>
            <a:t>Tighter Pointing Requirements</a:t>
          </a:r>
        </a:p>
      </dgm:t>
    </dgm:pt>
    <dgm:pt modelId="{6718036C-DD7A-4B59-B49A-7A58EC911C24}" type="parTrans" cxnId="{46980EAD-FE71-4747-AFEE-89A15B2F6781}">
      <dgm:prSet/>
      <dgm:spPr/>
      <dgm:t>
        <a:bodyPr/>
        <a:lstStyle/>
        <a:p>
          <a:endParaRPr lang="en-US"/>
        </a:p>
      </dgm:t>
    </dgm:pt>
    <dgm:pt modelId="{C4039460-2466-4D4A-A948-64D2FA61211E}" type="sibTrans" cxnId="{46980EAD-FE71-4747-AFEE-89A15B2F6781}">
      <dgm:prSet/>
      <dgm:spPr/>
      <dgm:t>
        <a:bodyPr/>
        <a:lstStyle/>
        <a:p>
          <a:endParaRPr lang="en-US"/>
        </a:p>
      </dgm:t>
    </dgm:pt>
    <dgm:pt modelId="{4C995D5B-0728-449D-BADC-15BDF81CCD0F}">
      <dgm:prSet phldrT="[Text]"/>
      <dgm:spPr/>
      <dgm:t>
        <a:bodyPr/>
        <a:lstStyle/>
        <a:p>
          <a:r>
            <a:rPr lang="en-US" dirty="0"/>
            <a:t>Star Tracker + 3-axis reaction wheels</a:t>
          </a:r>
        </a:p>
      </dgm:t>
    </dgm:pt>
    <dgm:pt modelId="{AA810EF4-0EAE-48E9-BAC5-1B80E0A3B042}" type="parTrans" cxnId="{E06EAEF4-C3F5-44FD-BABE-DEDE3078DA06}">
      <dgm:prSet/>
      <dgm:spPr/>
      <dgm:t>
        <a:bodyPr/>
        <a:lstStyle/>
        <a:p>
          <a:endParaRPr lang="en-US"/>
        </a:p>
      </dgm:t>
    </dgm:pt>
    <dgm:pt modelId="{9C8A43D7-997B-45F3-AB50-2A40FE3F35B3}" type="sibTrans" cxnId="{E06EAEF4-C3F5-44FD-BABE-DEDE3078DA06}">
      <dgm:prSet/>
      <dgm:spPr/>
      <dgm:t>
        <a:bodyPr/>
        <a:lstStyle/>
        <a:p>
          <a:endParaRPr lang="en-US"/>
        </a:p>
      </dgm:t>
    </dgm:pt>
    <dgm:pt modelId="{9E12AB1E-7F67-40D7-8A6C-02D901038CFA}">
      <dgm:prSet phldrT="[Text]"/>
      <dgm:spPr/>
      <dgm:t>
        <a:bodyPr/>
        <a:lstStyle/>
        <a:p>
          <a:r>
            <a:rPr lang="en-US" dirty="0"/>
            <a:t>~100k additional cost</a:t>
          </a:r>
        </a:p>
      </dgm:t>
    </dgm:pt>
    <dgm:pt modelId="{115913F9-2B7F-4096-9732-185C1815FE6C}" type="parTrans" cxnId="{CC6CEF98-3257-456C-AC7C-55646895988C}">
      <dgm:prSet/>
      <dgm:spPr/>
      <dgm:t>
        <a:bodyPr/>
        <a:lstStyle/>
        <a:p>
          <a:endParaRPr lang="en-US"/>
        </a:p>
      </dgm:t>
    </dgm:pt>
    <dgm:pt modelId="{02588306-7B2E-4D2D-907E-5E2DABE1A63A}" type="sibTrans" cxnId="{CC6CEF98-3257-456C-AC7C-55646895988C}">
      <dgm:prSet/>
      <dgm:spPr/>
      <dgm:t>
        <a:bodyPr/>
        <a:lstStyle/>
        <a:p>
          <a:endParaRPr lang="en-US"/>
        </a:p>
      </dgm:t>
    </dgm:pt>
    <dgm:pt modelId="{54A88596-9C11-46EA-B810-EA8BB2BE6FBB}" type="pres">
      <dgm:prSet presAssocID="{BDB407F0-79A3-4CF8-B638-ECBA5A65A398}" presName="Name0" presStyleCnt="0">
        <dgm:presLayoutVars>
          <dgm:dir/>
          <dgm:animLvl val="lvl"/>
          <dgm:resizeHandles val="exact"/>
        </dgm:presLayoutVars>
      </dgm:prSet>
      <dgm:spPr/>
    </dgm:pt>
    <dgm:pt modelId="{A1EB8D68-E1E4-40D5-A590-9310CE339EAA}" type="pres">
      <dgm:prSet presAssocID="{7AB59778-F845-444D-AA9C-1723A92F2F31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5C65262-418E-406B-81E2-FDFE452A8D4D}" type="pres">
      <dgm:prSet presAssocID="{C4039460-2466-4D4A-A948-64D2FA61211E}" presName="parTxOnlySpace" presStyleCnt="0"/>
      <dgm:spPr/>
    </dgm:pt>
    <dgm:pt modelId="{0EE5E900-1548-47BD-A178-BEBEC5F86DBF}" type="pres">
      <dgm:prSet presAssocID="{4C995D5B-0728-449D-BADC-15BDF81CCD0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1AC8AB48-AFC5-4375-8710-06BB54B6AB13}" type="pres">
      <dgm:prSet presAssocID="{9C8A43D7-997B-45F3-AB50-2A40FE3F35B3}" presName="parTxOnlySpace" presStyleCnt="0"/>
      <dgm:spPr/>
    </dgm:pt>
    <dgm:pt modelId="{BCC81568-4458-411C-95EA-340B4AFF5BB3}" type="pres">
      <dgm:prSet presAssocID="{9E12AB1E-7F67-40D7-8A6C-02D901038CFA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7421FB1D-6756-4577-8CFC-3D47A818FD6E}" type="presOf" srcId="{7AB59778-F845-444D-AA9C-1723A92F2F31}" destId="{A1EB8D68-E1E4-40D5-A590-9310CE339EAA}" srcOrd="0" destOrd="0" presId="urn:microsoft.com/office/officeart/2005/8/layout/chevron1"/>
    <dgm:cxn modelId="{F8271E94-A90F-4607-8036-67C76E0A4C10}" type="presOf" srcId="{4C995D5B-0728-449D-BADC-15BDF81CCD0F}" destId="{0EE5E900-1548-47BD-A178-BEBEC5F86DBF}" srcOrd="0" destOrd="0" presId="urn:microsoft.com/office/officeart/2005/8/layout/chevron1"/>
    <dgm:cxn modelId="{CC6CEF98-3257-456C-AC7C-55646895988C}" srcId="{BDB407F0-79A3-4CF8-B638-ECBA5A65A398}" destId="{9E12AB1E-7F67-40D7-8A6C-02D901038CFA}" srcOrd="2" destOrd="0" parTransId="{115913F9-2B7F-4096-9732-185C1815FE6C}" sibTransId="{02588306-7B2E-4D2D-907E-5E2DABE1A63A}"/>
    <dgm:cxn modelId="{46980EAD-FE71-4747-AFEE-89A15B2F6781}" srcId="{BDB407F0-79A3-4CF8-B638-ECBA5A65A398}" destId="{7AB59778-F845-444D-AA9C-1723A92F2F31}" srcOrd="0" destOrd="0" parTransId="{6718036C-DD7A-4B59-B49A-7A58EC911C24}" sibTransId="{C4039460-2466-4D4A-A948-64D2FA61211E}"/>
    <dgm:cxn modelId="{7ECF7EBA-721C-45EA-BE0C-2471F6C733F2}" type="presOf" srcId="{9E12AB1E-7F67-40D7-8A6C-02D901038CFA}" destId="{BCC81568-4458-411C-95EA-340B4AFF5BB3}" srcOrd="0" destOrd="0" presId="urn:microsoft.com/office/officeart/2005/8/layout/chevron1"/>
    <dgm:cxn modelId="{E06EAEF4-C3F5-44FD-BABE-DEDE3078DA06}" srcId="{BDB407F0-79A3-4CF8-B638-ECBA5A65A398}" destId="{4C995D5B-0728-449D-BADC-15BDF81CCD0F}" srcOrd="1" destOrd="0" parTransId="{AA810EF4-0EAE-48E9-BAC5-1B80E0A3B042}" sibTransId="{9C8A43D7-997B-45F3-AB50-2A40FE3F35B3}"/>
    <dgm:cxn modelId="{C7E70AFF-BFB9-45A7-A6C4-1D45299F37E7}" type="presOf" srcId="{BDB407F0-79A3-4CF8-B638-ECBA5A65A398}" destId="{54A88596-9C11-46EA-B810-EA8BB2BE6FBB}" srcOrd="0" destOrd="0" presId="urn:microsoft.com/office/officeart/2005/8/layout/chevron1"/>
    <dgm:cxn modelId="{63047D1D-ACA5-44E2-8B2D-6F1D52052974}" type="presParOf" srcId="{54A88596-9C11-46EA-B810-EA8BB2BE6FBB}" destId="{A1EB8D68-E1E4-40D5-A590-9310CE339EAA}" srcOrd="0" destOrd="0" presId="urn:microsoft.com/office/officeart/2005/8/layout/chevron1"/>
    <dgm:cxn modelId="{914485E9-691E-4AB9-BD66-63FF1497032D}" type="presParOf" srcId="{54A88596-9C11-46EA-B810-EA8BB2BE6FBB}" destId="{55C65262-418E-406B-81E2-FDFE452A8D4D}" srcOrd="1" destOrd="0" presId="urn:microsoft.com/office/officeart/2005/8/layout/chevron1"/>
    <dgm:cxn modelId="{E4AE0418-E168-4C2E-94F8-340D2A0EC091}" type="presParOf" srcId="{54A88596-9C11-46EA-B810-EA8BB2BE6FBB}" destId="{0EE5E900-1548-47BD-A178-BEBEC5F86DBF}" srcOrd="2" destOrd="0" presId="urn:microsoft.com/office/officeart/2005/8/layout/chevron1"/>
    <dgm:cxn modelId="{3310F100-94EA-4FC7-A2BE-2077B9625317}" type="presParOf" srcId="{54A88596-9C11-46EA-B810-EA8BB2BE6FBB}" destId="{1AC8AB48-AFC5-4375-8710-06BB54B6AB13}" srcOrd="3" destOrd="0" presId="urn:microsoft.com/office/officeart/2005/8/layout/chevron1"/>
    <dgm:cxn modelId="{4E9C59F2-36C6-4300-97F5-62D1AA65FE5B}" type="presParOf" srcId="{54A88596-9C11-46EA-B810-EA8BB2BE6FBB}" destId="{BCC81568-4458-411C-95EA-340B4AFF5BB3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31CFA0-CCEB-4A53-919A-079DA9A7B2C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0A6ACAE-56F5-49B5-A039-D1023CEC1058}">
      <dgm:prSet phldrT="[Text]"/>
      <dgm:spPr/>
      <dgm:t>
        <a:bodyPr/>
        <a:lstStyle/>
        <a:p>
          <a:r>
            <a:rPr lang="en-US" dirty="0"/>
            <a:t>Tighter requirements on EPS and COMMS</a:t>
          </a:r>
        </a:p>
      </dgm:t>
    </dgm:pt>
    <dgm:pt modelId="{F000865A-6815-464C-90B2-5495760DA746}" type="parTrans" cxnId="{C9EC42D5-C574-4ECA-8520-B048A69C1BF1}">
      <dgm:prSet/>
      <dgm:spPr/>
      <dgm:t>
        <a:bodyPr/>
        <a:lstStyle/>
        <a:p>
          <a:endParaRPr lang="en-US"/>
        </a:p>
      </dgm:t>
    </dgm:pt>
    <dgm:pt modelId="{F30A10CF-9CF7-454B-B840-FAEF0F9C26FD}" type="sibTrans" cxnId="{C9EC42D5-C574-4ECA-8520-B048A69C1BF1}">
      <dgm:prSet/>
      <dgm:spPr/>
      <dgm:t>
        <a:bodyPr/>
        <a:lstStyle/>
        <a:p>
          <a:endParaRPr lang="en-US"/>
        </a:p>
      </dgm:t>
    </dgm:pt>
    <dgm:pt modelId="{13191C25-0738-4066-BB18-F53893331E0F}">
      <dgm:prSet phldrT="[Text]"/>
      <dgm:spPr/>
      <dgm:t>
        <a:bodyPr/>
        <a:lstStyle/>
        <a:p>
          <a:r>
            <a:rPr lang="en-US" dirty="0"/>
            <a:t>More deployable solar panels required</a:t>
          </a:r>
        </a:p>
      </dgm:t>
    </dgm:pt>
    <dgm:pt modelId="{D34B5F9C-CBAB-45C6-A1B7-500E03B40784}" type="parTrans" cxnId="{7C1F8224-F045-418D-8982-87DB6217EA76}">
      <dgm:prSet/>
      <dgm:spPr/>
      <dgm:t>
        <a:bodyPr/>
        <a:lstStyle/>
        <a:p>
          <a:endParaRPr lang="en-US"/>
        </a:p>
      </dgm:t>
    </dgm:pt>
    <dgm:pt modelId="{A146EFB0-0299-44A2-8E54-CF6F9D1B808D}" type="sibTrans" cxnId="{7C1F8224-F045-418D-8982-87DB6217EA76}">
      <dgm:prSet/>
      <dgm:spPr/>
      <dgm:t>
        <a:bodyPr/>
        <a:lstStyle/>
        <a:p>
          <a:endParaRPr lang="en-US"/>
        </a:p>
      </dgm:t>
    </dgm:pt>
    <dgm:pt modelId="{A1532C1D-6F8D-42AE-BAE8-9AA4C0948696}">
      <dgm:prSet phldrT="[Text]"/>
      <dgm:spPr/>
      <dgm:t>
        <a:bodyPr/>
        <a:lstStyle/>
        <a:p>
          <a:r>
            <a:rPr lang="en-US" dirty="0"/>
            <a:t>Increased complexity and failure points</a:t>
          </a:r>
        </a:p>
      </dgm:t>
    </dgm:pt>
    <dgm:pt modelId="{382E2BA4-814F-4F7E-AF28-500A8CE86B91}" type="parTrans" cxnId="{5BC4CBF6-A7FB-43CF-B603-6AA071C12382}">
      <dgm:prSet/>
      <dgm:spPr/>
      <dgm:t>
        <a:bodyPr/>
        <a:lstStyle/>
        <a:p>
          <a:endParaRPr lang="en-US"/>
        </a:p>
      </dgm:t>
    </dgm:pt>
    <dgm:pt modelId="{CD142A2F-0EEC-4928-BB72-BF95325D2842}" type="sibTrans" cxnId="{5BC4CBF6-A7FB-43CF-B603-6AA071C12382}">
      <dgm:prSet/>
      <dgm:spPr/>
      <dgm:t>
        <a:bodyPr/>
        <a:lstStyle/>
        <a:p>
          <a:endParaRPr lang="en-US"/>
        </a:p>
      </dgm:t>
    </dgm:pt>
    <dgm:pt modelId="{4123D6BD-27B4-4123-AE62-8384FEBDF6F5}" type="pres">
      <dgm:prSet presAssocID="{E631CFA0-CCEB-4A53-919A-079DA9A7B2C2}" presName="Name0" presStyleCnt="0">
        <dgm:presLayoutVars>
          <dgm:dir/>
          <dgm:animLvl val="lvl"/>
          <dgm:resizeHandles val="exact"/>
        </dgm:presLayoutVars>
      </dgm:prSet>
      <dgm:spPr/>
    </dgm:pt>
    <dgm:pt modelId="{0628CAA9-7F6E-4BD3-93C2-6D6B3813F934}" type="pres">
      <dgm:prSet presAssocID="{00A6ACAE-56F5-49B5-A039-D1023CEC1058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911FCA5A-5FFC-4AB9-B2B4-3A0AB51B88BD}" type="pres">
      <dgm:prSet presAssocID="{F30A10CF-9CF7-454B-B840-FAEF0F9C26FD}" presName="parTxOnlySpace" presStyleCnt="0"/>
      <dgm:spPr/>
    </dgm:pt>
    <dgm:pt modelId="{A1EA30EB-6527-4BC1-9681-6BB3245E66B3}" type="pres">
      <dgm:prSet presAssocID="{13191C25-0738-4066-BB18-F53893331E0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84F60C6E-7EE8-4E98-9C0E-9E8EDD746849}" type="pres">
      <dgm:prSet presAssocID="{A146EFB0-0299-44A2-8E54-CF6F9D1B808D}" presName="parTxOnlySpace" presStyleCnt="0"/>
      <dgm:spPr/>
    </dgm:pt>
    <dgm:pt modelId="{949B9780-4CB9-4E75-BF3D-0BF126647F94}" type="pres">
      <dgm:prSet presAssocID="{A1532C1D-6F8D-42AE-BAE8-9AA4C094869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7C1F8224-F045-418D-8982-87DB6217EA76}" srcId="{E631CFA0-CCEB-4A53-919A-079DA9A7B2C2}" destId="{13191C25-0738-4066-BB18-F53893331E0F}" srcOrd="1" destOrd="0" parTransId="{D34B5F9C-CBAB-45C6-A1B7-500E03B40784}" sibTransId="{A146EFB0-0299-44A2-8E54-CF6F9D1B808D}"/>
    <dgm:cxn modelId="{89458B40-DFEB-479B-BAA8-966411FE290D}" type="presOf" srcId="{00A6ACAE-56F5-49B5-A039-D1023CEC1058}" destId="{0628CAA9-7F6E-4BD3-93C2-6D6B3813F934}" srcOrd="0" destOrd="0" presId="urn:microsoft.com/office/officeart/2005/8/layout/chevron1"/>
    <dgm:cxn modelId="{DFDC928F-FEC0-40EA-8640-A3E6A2439A45}" type="presOf" srcId="{A1532C1D-6F8D-42AE-BAE8-9AA4C0948696}" destId="{949B9780-4CB9-4E75-BF3D-0BF126647F94}" srcOrd="0" destOrd="0" presId="urn:microsoft.com/office/officeart/2005/8/layout/chevron1"/>
    <dgm:cxn modelId="{D1D1F5B6-7F96-4028-8B1F-5B134CB24A13}" type="presOf" srcId="{E631CFA0-CCEB-4A53-919A-079DA9A7B2C2}" destId="{4123D6BD-27B4-4123-AE62-8384FEBDF6F5}" srcOrd="0" destOrd="0" presId="urn:microsoft.com/office/officeart/2005/8/layout/chevron1"/>
    <dgm:cxn modelId="{C9EC42D5-C574-4ECA-8520-B048A69C1BF1}" srcId="{E631CFA0-CCEB-4A53-919A-079DA9A7B2C2}" destId="{00A6ACAE-56F5-49B5-A039-D1023CEC1058}" srcOrd="0" destOrd="0" parTransId="{F000865A-6815-464C-90B2-5495760DA746}" sibTransId="{F30A10CF-9CF7-454B-B840-FAEF0F9C26FD}"/>
    <dgm:cxn modelId="{A216B9E3-2130-4423-98A6-E88F9072D061}" type="presOf" srcId="{13191C25-0738-4066-BB18-F53893331E0F}" destId="{A1EA30EB-6527-4BC1-9681-6BB3245E66B3}" srcOrd="0" destOrd="0" presId="urn:microsoft.com/office/officeart/2005/8/layout/chevron1"/>
    <dgm:cxn modelId="{5BC4CBF6-A7FB-43CF-B603-6AA071C12382}" srcId="{E631CFA0-CCEB-4A53-919A-079DA9A7B2C2}" destId="{A1532C1D-6F8D-42AE-BAE8-9AA4C0948696}" srcOrd="2" destOrd="0" parTransId="{382E2BA4-814F-4F7E-AF28-500A8CE86B91}" sibTransId="{CD142A2F-0EEC-4928-BB72-BF95325D2842}"/>
    <dgm:cxn modelId="{76D0C780-6862-4E88-BE82-F257C19F5550}" type="presParOf" srcId="{4123D6BD-27B4-4123-AE62-8384FEBDF6F5}" destId="{0628CAA9-7F6E-4BD3-93C2-6D6B3813F934}" srcOrd="0" destOrd="0" presId="urn:microsoft.com/office/officeart/2005/8/layout/chevron1"/>
    <dgm:cxn modelId="{0031E2BC-85D4-4E17-BEF8-1C42BFD0A49D}" type="presParOf" srcId="{4123D6BD-27B4-4123-AE62-8384FEBDF6F5}" destId="{911FCA5A-5FFC-4AB9-B2B4-3A0AB51B88BD}" srcOrd="1" destOrd="0" presId="urn:microsoft.com/office/officeart/2005/8/layout/chevron1"/>
    <dgm:cxn modelId="{FD4A8594-377D-4C03-A9BA-9A3C3256C8B9}" type="presParOf" srcId="{4123D6BD-27B4-4123-AE62-8384FEBDF6F5}" destId="{A1EA30EB-6527-4BC1-9681-6BB3245E66B3}" srcOrd="2" destOrd="0" presId="urn:microsoft.com/office/officeart/2005/8/layout/chevron1"/>
    <dgm:cxn modelId="{0F4825D3-F73C-4DBF-8F8A-63C5D049FD04}" type="presParOf" srcId="{4123D6BD-27B4-4123-AE62-8384FEBDF6F5}" destId="{84F60C6E-7EE8-4E98-9C0E-9E8EDD746849}" srcOrd="3" destOrd="0" presId="urn:microsoft.com/office/officeart/2005/8/layout/chevron1"/>
    <dgm:cxn modelId="{225002D1-5C8D-4B8D-B15D-6F8D6160000E}" type="presParOf" srcId="{4123D6BD-27B4-4123-AE62-8384FEBDF6F5}" destId="{949B9780-4CB9-4E75-BF3D-0BF126647F9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EB8D68-E1E4-40D5-A590-9310CE339EAA}">
      <dsp:nvSpPr>
        <dsp:cNvPr id="0" name=""/>
        <dsp:cNvSpPr/>
      </dsp:nvSpPr>
      <dsp:spPr>
        <a:xfrm>
          <a:off x="2119" y="492279"/>
          <a:ext cx="2581992" cy="10327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Tighter Pointing Requirements</a:t>
          </a:r>
        </a:p>
      </dsp:txBody>
      <dsp:txXfrm>
        <a:off x="518517" y="492279"/>
        <a:ext cx="1549196" cy="1032796"/>
      </dsp:txXfrm>
    </dsp:sp>
    <dsp:sp modelId="{0EE5E900-1548-47BD-A178-BEBEC5F86DBF}">
      <dsp:nvSpPr>
        <dsp:cNvPr id="0" name=""/>
        <dsp:cNvSpPr/>
      </dsp:nvSpPr>
      <dsp:spPr>
        <a:xfrm>
          <a:off x="2325912" y="492279"/>
          <a:ext cx="2581992" cy="10327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Star Tracker + 3-axis reaction wheels</a:t>
          </a:r>
        </a:p>
      </dsp:txBody>
      <dsp:txXfrm>
        <a:off x="2842310" y="492279"/>
        <a:ext cx="1549196" cy="1032796"/>
      </dsp:txXfrm>
    </dsp:sp>
    <dsp:sp modelId="{BCC81568-4458-411C-95EA-340B4AFF5BB3}">
      <dsp:nvSpPr>
        <dsp:cNvPr id="0" name=""/>
        <dsp:cNvSpPr/>
      </dsp:nvSpPr>
      <dsp:spPr>
        <a:xfrm>
          <a:off x="4649705" y="492279"/>
          <a:ext cx="2581992" cy="10327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~100k additional cost</a:t>
          </a:r>
        </a:p>
      </dsp:txBody>
      <dsp:txXfrm>
        <a:off x="5166103" y="492279"/>
        <a:ext cx="1549196" cy="10327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28CAA9-7F6E-4BD3-93C2-6D6B3813F934}">
      <dsp:nvSpPr>
        <dsp:cNvPr id="0" name=""/>
        <dsp:cNvSpPr/>
      </dsp:nvSpPr>
      <dsp:spPr>
        <a:xfrm>
          <a:off x="2119" y="244107"/>
          <a:ext cx="2581992" cy="10327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Tighter requirements on EPS and COMMS</a:t>
          </a:r>
        </a:p>
      </dsp:txBody>
      <dsp:txXfrm>
        <a:off x="518517" y="244107"/>
        <a:ext cx="1549196" cy="1032796"/>
      </dsp:txXfrm>
    </dsp:sp>
    <dsp:sp modelId="{A1EA30EB-6527-4BC1-9681-6BB3245E66B3}">
      <dsp:nvSpPr>
        <dsp:cNvPr id="0" name=""/>
        <dsp:cNvSpPr/>
      </dsp:nvSpPr>
      <dsp:spPr>
        <a:xfrm>
          <a:off x="2325912" y="244107"/>
          <a:ext cx="2581992" cy="10327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More deployable solar panels required</a:t>
          </a:r>
        </a:p>
      </dsp:txBody>
      <dsp:txXfrm>
        <a:off x="2842310" y="244107"/>
        <a:ext cx="1549196" cy="1032796"/>
      </dsp:txXfrm>
    </dsp:sp>
    <dsp:sp modelId="{949B9780-4CB9-4E75-BF3D-0BF126647F94}">
      <dsp:nvSpPr>
        <dsp:cNvPr id="0" name=""/>
        <dsp:cNvSpPr/>
      </dsp:nvSpPr>
      <dsp:spPr>
        <a:xfrm>
          <a:off x="4649705" y="244107"/>
          <a:ext cx="2581992" cy="10327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Increased complexity and failure points</a:t>
          </a:r>
        </a:p>
      </dsp:txBody>
      <dsp:txXfrm>
        <a:off x="5166103" y="244107"/>
        <a:ext cx="1549196" cy="10327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DF7E48-919D-4850-838C-E8724CE502D0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C7B08-8BDE-4451-9D11-C77B2DA76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884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69475-0ED0-4595-830F-EE608116557B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56494-DB45-4760-9127-263D98F00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20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~7 ground station passes per day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494-DB45-4760-9127-263D98F001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08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Power margins will be discussed in more detail with </a:t>
            </a:r>
            <a:r>
              <a:rPr lang="en-US" dirty="0" err="1"/>
              <a:t>laurens</a:t>
            </a:r>
            <a:r>
              <a:rPr lang="en-US" dirty="0"/>
              <a:t>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494-DB45-4760-9127-263D98F001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29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1693" y="115887"/>
            <a:ext cx="10964199" cy="754446"/>
          </a:xfrm>
          <a:prstGeom prst="rect">
            <a:avLst/>
          </a:prstGeom>
        </p:spPr>
        <p:txBody>
          <a:bodyPr anchor="b"/>
          <a:lstStyle>
            <a:lvl1pPr algn="l">
              <a:defRPr sz="4000" b="0">
                <a:solidFill>
                  <a:schemeClr val="tx1"/>
                </a:solidFill>
                <a:latin typeface="Century Gothic" panose="020B0502020202020204" pitchFamily="34" charset="0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1692" y="1123722"/>
            <a:ext cx="11325339" cy="4908783"/>
          </a:xfrm>
          <a:prstGeom prst="rect">
            <a:avLst/>
          </a:prstGeo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>
                <a:latin typeface="+mn-lt"/>
                <a:cs typeface="Arial"/>
              </a:defRPr>
            </a:lvl1pPr>
            <a:lvl2pPr marL="685783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aseline="0">
                <a:latin typeface="Arial"/>
                <a:cs typeface="Arial"/>
              </a:defRPr>
            </a:lvl2pPr>
            <a:lvl3pPr marL="914377" marR="0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latin typeface="Arial"/>
                <a:cs typeface="Arial"/>
              </a:defRPr>
            </a:lvl3pPr>
            <a:lvl4pPr marL="1600160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latin typeface="Arial"/>
                <a:cs typeface="Arial"/>
              </a:defRPr>
            </a:lvl4pPr>
            <a:lvl5pPr marL="2057349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latin typeface="Arial"/>
                <a:cs typeface="Arial"/>
              </a:defRPr>
            </a:lvl5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Edit Master text styles</a:t>
            </a:r>
          </a:p>
          <a:p>
            <a:pPr marL="228594" marR="0" lvl="1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Second level</a:t>
            </a:r>
          </a:p>
          <a:p>
            <a:pPr marL="228594" marR="0" lvl="2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Third level</a:t>
            </a:r>
          </a:p>
          <a:p>
            <a:pPr marL="228594" marR="0" lvl="3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Fourth level</a:t>
            </a:r>
          </a:p>
          <a:p>
            <a:pPr marL="228594" marR="0" lvl="4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Fifth level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592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94063"/>
            <a:ext cx="12192000" cy="5728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22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3410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4" y="927373"/>
            <a:ext cx="11457129" cy="0"/>
          </a:xfrm>
          <a:prstGeom prst="line">
            <a:avLst/>
          </a:prstGeom>
          <a:ln cap="flat">
            <a:solidFill>
              <a:schemeClr val="tx1">
                <a:lumMod val="65000"/>
                <a:lumOff val="35000"/>
              </a:schemeClr>
            </a:solidFill>
            <a:tailEnd type="diamon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57133" y="754653"/>
            <a:ext cx="358913" cy="2844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687519"/>
            <a:ext cx="12192000" cy="1828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Rectangle 1"/>
          <p:cNvSpPr/>
          <p:nvPr/>
        </p:nvSpPr>
        <p:spPr>
          <a:xfrm>
            <a:off x="0" y="6139857"/>
            <a:ext cx="12192000" cy="547661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https://word-edit.officeapps.live.com/we/ResReader.ashx?v=00000000-0000-0000-0000-000000000014&amp;n=E2o10.img&amp;rndm=189ed0a3-ebc7-4ca1-9f7e-633e5e845010&amp;WOPIsrc=https%3A%2F%2Fmyerauedu%2Esharepoint%2Ecom%2Fteams%2FPR%5FCollege%5Fof%5FEngineering%2FPC%5FEAGLESAT%2F%5Fvti%5Fbin%2Fwopi%2Eashx%2Ffiles%2F4a666d65ee3c462fa1e578f6d7df2cd8&amp;access_token=eyJ0eXAiOiJKV1QiLCJhbGciOiJSUzI1NiIsIng1dCI6ImpOX1RsZ1otUUk0UHZpc2pTVnpKMW9ySnRnOCJ9%2EeyJhdWQiOiJ3b3BpL215ZXJhdWVkdS5zaGFyZXBvaW50LmNvbUA2OTMxYzk2My0wN2I3LTQxNTYtYWIwZS0zNWQxZjc5MDM1YjgiLCJpc3MiOiIwMDAwMDAwMy0wMDAwLTBmZjEtY2UwMC0wMDAwMDAwMDAwMDBAOTAxNDAxMjItODUxNi0xMWUxLThlZmYtNDkzMDQ5MjQwMTliIiwibmJmIjoiMTQ5MTEwNjIzNyIsImV4cCI6IjE0OTExNDIyMzciLCJuYW1laWQiOiIwIy5mfG1lbWJlcnNoaXB8YmFydGhlbmxAbXkuZXJhdS5lZHUiLCJuaWkiOiJtaWNyb3NvZnQuc2hhcmVwb2ludCIsImlzdXNlciI6InRydWUiLCJjYWNoZWtleSI6IjBoLmZ8bWVtYmVyc2hpcHwxMDAzMDAwMDg4NjJlMmQ4QGxpdmUuY29tIiwiaXNsb29wYmFjayI6IlRydWUiLCJhcHBjdHgiOiI0YTY2NmQ2NWVlM2M0NjJmYTFlNTc4ZjZkN2RmMmNkODt2WGptRmVFamxzanhNMVp5MzFPZkVWaUpBRTA9O0RlZmF1bHQ7OzFCMDNDNDMxQUVGO1RydWU7OzswIn0%2EOLu9dq9FNl7H%5Fhq1dz4fW5OXezhZQ5ZOn%2DMfdhraTypzFSFsQSo5koxYvQIwZFYcyf5o00UoTlJPn1JAyRewfANjxxiW9C4HS8GwGQej0Yu315cjXKADw1WQzJjThQIvakrYJCqwAlqHJuMawBZowGqV0abl8s%2DFAxor8is4UuUlPVjLqhIQosbK5uKCGzaARi%2D9vz%5FhffUkcqiB%2DQSfWOdW8Em%2DbcjTRneToIlCa87s1TI457Ap3MlJPdU1KW5SDCwjQwJ%5F59re1WqGzITPkLXaiioTRPGLWA1c09GWVgyGSS99EOQPWcmbsC71elwe6ug4RVl9Bg%5FyYG5wUw4YHg&amp;access_token_ttl=1491142237110&amp;usid=1e9e59f1-e349-49d6-968e-529823aa5c03&amp;build=16.0.8028.7775&amp;waccluster=US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762"/>
          <a:stretch/>
        </p:blipFill>
        <p:spPr bwMode="auto">
          <a:xfrm>
            <a:off x="78584" y="6166533"/>
            <a:ext cx="631252" cy="49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891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1524000" y="2542123"/>
            <a:ext cx="9144000" cy="3261518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/>
              <a:t>Presented by</a:t>
            </a:r>
            <a:r>
              <a:rPr lang="en-US"/>
              <a:t>: Hilliard Paige – Project Manager</a:t>
            </a:r>
          </a:p>
          <a:p>
            <a:pPr>
              <a:lnSpc>
                <a:spcPct val="100000"/>
              </a:lnSpc>
            </a:pPr>
            <a:r>
              <a:rPr lang="en-US" u="sng"/>
              <a:t>In cooperation with</a:t>
            </a:r>
            <a:r>
              <a:rPr lang="en-US"/>
              <a:t>: Dr. Gary Yale, Lauren Barthenheier, and Jason Hamburger</a:t>
            </a:r>
          </a:p>
          <a:p>
            <a:pPr>
              <a:lnSpc>
                <a:spcPct val="100000"/>
              </a:lnSpc>
            </a:pPr>
            <a:endParaRPr lang="en-US" sz="1100"/>
          </a:p>
          <a:p>
            <a:pPr>
              <a:lnSpc>
                <a:spcPct val="100000"/>
              </a:lnSpc>
            </a:pPr>
            <a:r>
              <a:rPr lang="en-US" sz="2000"/>
              <a:t>26</a:t>
            </a:r>
            <a:r>
              <a:rPr lang="en-US" sz="2000" baseline="30000"/>
              <a:t>th</a:t>
            </a:r>
            <a:r>
              <a:rPr lang="en-US" sz="2000"/>
              <a:t> Arizona Space Grant Symposium</a:t>
            </a:r>
          </a:p>
          <a:p>
            <a:pPr>
              <a:lnSpc>
                <a:spcPct val="100000"/>
              </a:lnSpc>
            </a:pPr>
            <a:r>
              <a:rPr lang="en-US" sz="2000"/>
              <a:t>Tempe, Arizona</a:t>
            </a:r>
          </a:p>
          <a:p>
            <a:pPr>
              <a:lnSpc>
                <a:spcPct val="100000"/>
              </a:lnSpc>
            </a:pPr>
            <a:r>
              <a:rPr lang="en-US" sz="2000"/>
              <a:t>April 22</a:t>
            </a:r>
            <a:r>
              <a:rPr lang="en-US" sz="2000" baseline="30000"/>
              <a:t>nd</a:t>
            </a:r>
            <a:r>
              <a:rPr lang="en-US" sz="2000"/>
              <a:t> 2017</a:t>
            </a:r>
          </a:p>
          <a:p>
            <a:pPr algn="ctr"/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0" y="909479"/>
            <a:ext cx="9144000" cy="131540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/>
              <a:t>EagleSat 2 – Mission and Development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816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Breakdown*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691840331"/>
              </p:ext>
            </p:extLst>
          </p:nvPr>
        </p:nvGraphicFramePr>
        <p:xfrm>
          <a:off x="82550" y="938598"/>
          <a:ext cx="8357443" cy="5354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793594" y="4758733"/>
            <a:ext cx="4328556" cy="13542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  <a:r>
              <a:rPr lang="en-US" sz="1600" dirty="0"/>
              <a:t>All costs are approximate and subject to change</a:t>
            </a:r>
          </a:p>
          <a:p>
            <a:endParaRPr lang="en-US" sz="1600" dirty="0"/>
          </a:p>
          <a:p>
            <a:r>
              <a:rPr lang="en-US" sz="1600" dirty="0"/>
              <a:t>**CDH and Structure are one cost because they are sold as a kit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93594" y="2867050"/>
            <a:ext cx="2955874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~Total: $194,000</a:t>
            </a:r>
          </a:p>
        </p:txBody>
      </p:sp>
    </p:spTree>
    <p:extLst>
      <p:ext uri="{BB962C8B-B14F-4D97-AF65-F5344CB8AC3E}">
        <p14:creationId xmlns:p14="http://schemas.microsoft.com/office/powerpoint/2010/main" val="1790645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– Next 9 Months</a:t>
            </a:r>
          </a:p>
        </p:txBody>
      </p:sp>
      <p:cxnSp>
        <p:nvCxnSpPr>
          <p:cNvPr id="4" name="OTLSHAPE_T_a27a018127be40298f6953d6d463aac5_HorizontalConnector1"/>
          <p:cNvCxnSpPr/>
          <p:nvPr>
            <p:custDataLst>
              <p:tags r:id="rId1"/>
            </p:custDataLst>
          </p:nvPr>
        </p:nvCxnSpPr>
        <p:spPr>
          <a:xfrm flipH="1">
            <a:off x="1457111" y="3733800"/>
            <a:ext cx="394888" cy="0"/>
          </a:xfrm>
          <a:prstGeom prst="line">
            <a:avLst/>
          </a:prstGeom>
          <a:ln w="3810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OTLSHAPE_M_a4f3606812394ac7bfe0d2c530ff4851_Connector1"/>
          <p:cNvCxnSpPr>
            <a:cxnSpLocks/>
            <a:stCxn id="36" idx="0"/>
          </p:cNvCxnSpPr>
          <p:nvPr>
            <p:custDataLst>
              <p:tags r:id="rId2"/>
            </p:custDataLst>
          </p:nvPr>
        </p:nvCxnSpPr>
        <p:spPr>
          <a:xfrm>
            <a:off x="10666393" y="2502916"/>
            <a:ext cx="0" cy="545084"/>
          </a:xfrm>
          <a:prstGeom prst="line">
            <a:avLst/>
          </a:prstGeom>
          <a:ln w="3810" cap="flat" cmpd="sng" algn="ctr">
            <a:solidFill>
              <a:schemeClr val="accen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OTLSHAPE_M_1559924855eb47238ed1c9ae79537847_Connector1"/>
          <p:cNvCxnSpPr/>
          <p:nvPr>
            <p:custDataLst>
              <p:tags r:id="rId3"/>
            </p:custDataLst>
          </p:nvPr>
        </p:nvCxnSpPr>
        <p:spPr>
          <a:xfrm>
            <a:off x="8608821" y="2605828"/>
            <a:ext cx="0" cy="442172"/>
          </a:xfrm>
          <a:prstGeom prst="line">
            <a:avLst/>
          </a:prstGeom>
          <a:ln w="3810" cap="flat" cmpd="sng" algn="ctr">
            <a:solidFill>
              <a:schemeClr val="accent3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OTLSHAPE_M_e6da515d34cc46109a7c2524a197d65e_Connector1"/>
          <p:cNvCxnSpPr/>
          <p:nvPr>
            <p:custDataLst>
              <p:tags r:id="rId4"/>
            </p:custDataLst>
          </p:nvPr>
        </p:nvCxnSpPr>
        <p:spPr>
          <a:xfrm>
            <a:off x="6551249" y="2605828"/>
            <a:ext cx="0" cy="442172"/>
          </a:xfrm>
          <a:prstGeom prst="line">
            <a:avLst/>
          </a:prstGeom>
          <a:ln w="3810" cap="flat" cmpd="sng" algn="ctr">
            <a:solidFill>
              <a:srgbClr val="DD2C10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OTLSHAPE_M_31e4a2d0206d4c5889bce07bb5c6599e_Connector1"/>
          <p:cNvCxnSpPr/>
          <p:nvPr>
            <p:custDataLst>
              <p:tags r:id="rId5"/>
            </p:custDataLst>
          </p:nvPr>
        </p:nvCxnSpPr>
        <p:spPr>
          <a:xfrm>
            <a:off x="6064914" y="2153285"/>
            <a:ext cx="0" cy="894715"/>
          </a:xfrm>
          <a:prstGeom prst="line">
            <a:avLst/>
          </a:prstGeom>
          <a:ln w="3810" cap="flat" cmpd="sng" algn="ctr">
            <a:solidFill>
              <a:srgbClr val="0072BC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TLSHAPE_TB_00000000000000000000000000000000_LeftEndCaps"/>
          <p:cNvSpPr txBox="1"/>
          <p:nvPr>
            <p:custDataLst>
              <p:tags r:id="rId6"/>
            </p:custDataLst>
          </p:nvPr>
        </p:nvSpPr>
        <p:spPr>
          <a:xfrm>
            <a:off x="317500" y="3098969"/>
            <a:ext cx="451662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b="1" spc="-38">
                <a:solidFill>
                  <a:srgbClr val="C0504D"/>
                </a:solidFill>
                <a:latin typeface="Calibri" panose="020F0502020204030204" pitchFamily="34" charset="0"/>
              </a:rPr>
              <a:t>2017</a:t>
            </a:r>
          </a:p>
        </p:txBody>
      </p:sp>
      <p:sp>
        <p:nvSpPr>
          <p:cNvPr id="10" name="OTLSHAPE_TB_00000000000000000000000000000000_RightEndCaps"/>
          <p:cNvSpPr txBox="1"/>
          <p:nvPr>
            <p:custDataLst>
              <p:tags r:id="rId7"/>
            </p:custDataLst>
          </p:nvPr>
        </p:nvSpPr>
        <p:spPr>
          <a:xfrm>
            <a:off x="11411034" y="3098969"/>
            <a:ext cx="451662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b="1" spc="-38">
                <a:solidFill>
                  <a:srgbClr val="C0504D"/>
                </a:solidFill>
                <a:latin typeface="Calibri" panose="020F0502020204030204" pitchFamily="34" charset="0"/>
              </a:rPr>
              <a:t>2018</a:t>
            </a:r>
          </a:p>
        </p:txBody>
      </p:sp>
      <p:sp>
        <p:nvSpPr>
          <p:cNvPr id="11" name="OTLSHAPE_TB_00000000000000000000000000000000_ScaleContainer"/>
          <p:cNvSpPr/>
          <p:nvPr>
            <p:custDataLst>
              <p:tags r:id="rId8"/>
            </p:custDataLst>
          </p:nvPr>
        </p:nvSpPr>
        <p:spPr>
          <a:xfrm>
            <a:off x="933365" y="3048000"/>
            <a:ext cx="10337800" cy="381000"/>
          </a:xfrm>
          <a:prstGeom prst="rect">
            <a:avLst/>
          </a:prstGeom>
          <a:gradFill flip="none" rotWithShape="1">
            <a:gsLst>
              <a:gs pos="0">
                <a:srgbClr val="44546A"/>
              </a:gs>
              <a:gs pos="0">
                <a:schemeClr val="dk2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TLSHAPE_TB_00000000000000000000000000000000_TimescaleInterval1"/>
          <p:cNvSpPr txBox="1"/>
          <p:nvPr>
            <p:custDataLst>
              <p:tags r:id="rId9"/>
            </p:custDataLst>
          </p:nvPr>
        </p:nvSpPr>
        <p:spPr>
          <a:xfrm>
            <a:off x="996865" y="3145473"/>
            <a:ext cx="26815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>
                <a:solidFill>
                  <a:schemeClr val="lt1"/>
                </a:solidFill>
                <a:latin typeface="Calibri" panose="020F0502020204030204" pitchFamily="34" charset="0"/>
              </a:rPr>
              <a:t>May</a:t>
            </a:r>
          </a:p>
        </p:txBody>
      </p:sp>
      <p:cxnSp>
        <p:nvCxnSpPr>
          <p:cNvPr id="13" name="OTLSHAPE_TB_00000000000000000000000000000000_Separator1"/>
          <p:cNvCxnSpPr/>
          <p:nvPr>
            <p:custDataLst>
              <p:tags r:id="rId10"/>
            </p:custDataLst>
          </p:nvPr>
        </p:nvCxnSpPr>
        <p:spPr>
          <a:xfrm>
            <a:off x="2093087" y="3136900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TLSHAPE_TB_00000000000000000000000000000000_TimescaleInterval2"/>
          <p:cNvSpPr txBox="1"/>
          <p:nvPr>
            <p:custDataLst>
              <p:tags r:id="rId11"/>
            </p:custDataLst>
          </p:nvPr>
        </p:nvSpPr>
        <p:spPr>
          <a:xfrm>
            <a:off x="2156588" y="3145473"/>
            <a:ext cx="206916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>
                <a:solidFill>
                  <a:schemeClr val="lt1"/>
                </a:solidFill>
                <a:latin typeface="Calibri" panose="020F0502020204030204" pitchFamily="34" charset="0"/>
              </a:rPr>
              <a:t>Jun</a:t>
            </a:r>
          </a:p>
        </p:txBody>
      </p:sp>
      <p:cxnSp>
        <p:nvCxnSpPr>
          <p:cNvPr id="15" name="OTLSHAPE_TB_00000000000000000000000000000000_Separator2"/>
          <p:cNvCxnSpPr/>
          <p:nvPr>
            <p:custDataLst>
              <p:tags r:id="rId12"/>
            </p:custDataLst>
          </p:nvPr>
        </p:nvCxnSpPr>
        <p:spPr>
          <a:xfrm>
            <a:off x="3215399" y="3136900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TLSHAPE_TB_00000000000000000000000000000000_TimescaleInterval3"/>
          <p:cNvSpPr txBox="1"/>
          <p:nvPr>
            <p:custDataLst>
              <p:tags r:id="rId13"/>
            </p:custDataLst>
          </p:nvPr>
        </p:nvSpPr>
        <p:spPr>
          <a:xfrm>
            <a:off x="3278899" y="3145473"/>
            <a:ext cx="15818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>
                <a:solidFill>
                  <a:schemeClr val="lt1"/>
                </a:solidFill>
                <a:latin typeface="Calibri" panose="020F0502020204030204" pitchFamily="34" charset="0"/>
              </a:rPr>
              <a:t>Jul</a:t>
            </a:r>
          </a:p>
        </p:txBody>
      </p:sp>
      <p:cxnSp>
        <p:nvCxnSpPr>
          <p:cNvPr id="17" name="OTLSHAPE_TB_00000000000000000000000000000000_Separator3"/>
          <p:cNvCxnSpPr/>
          <p:nvPr>
            <p:custDataLst>
              <p:tags r:id="rId14"/>
            </p:custDataLst>
          </p:nvPr>
        </p:nvCxnSpPr>
        <p:spPr>
          <a:xfrm>
            <a:off x="4375121" y="3136900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TLSHAPE_TB_00000000000000000000000000000000_TimescaleInterval4"/>
          <p:cNvSpPr txBox="1"/>
          <p:nvPr>
            <p:custDataLst>
              <p:tags r:id="rId15"/>
            </p:custDataLst>
          </p:nvPr>
        </p:nvSpPr>
        <p:spPr>
          <a:xfrm>
            <a:off x="4438622" y="3145473"/>
            <a:ext cx="24130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>
                <a:solidFill>
                  <a:schemeClr val="lt1"/>
                </a:solidFill>
                <a:latin typeface="Calibri" panose="020F0502020204030204" pitchFamily="34" charset="0"/>
              </a:rPr>
              <a:t>Aug</a:t>
            </a:r>
          </a:p>
        </p:txBody>
      </p:sp>
      <p:cxnSp>
        <p:nvCxnSpPr>
          <p:cNvPr id="19" name="OTLSHAPE_TB_00000000000000000000000000000000_Separator4"/>
          <p:cNvCxnSpPr/>
          <p:nvPr>
            <p:custDataLst>
              <p:tags r:id="rId16"/>
            </p:custDataLst>
          </p:nvPr>
        </p:nvCxnSpPr>
        <p:spPr>
          <a:xfrm>
            <a:off x="5534844" y="3136900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TLSHAPE_TB_00000000000000000000000000000000_TimescaleInterval5"/>
          <p:cNvSpPr txBox="1"/>
          <p:nvPr>
            <p:custDataLst>
              <p:tags r:id="rId17"/>
            </p:custDataLst>
          </p:nvPr>
        </p:nvSpPr>
        <p:spPr>
          <a:xfrm>
            <a:off x="5598344" y="3145473"/>
            <a:ext cx="22860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>
                <a:solidFill>
                  <a:schemeClr val="lt1"/>
                </a:solidFill>
                <a:latin typeface="Calibri" panose="020F0502020204030204" pitchFamily="34" charset="0"/>
              </a:rPr>
              <a:t>Sep</a:t>
            </a:r>
          </a:p>
        </p:txBody>
      </p:sp>
      <p:cxnSp>
        <p:nvCxnSpPr>
          <p:cNvPr id="21" name="OTLSHAPE_TB_00000000000000000000000000000000_Separator5"/>
          <p:cNvCxnSpPr/>
          <p:nvPr>
            <p:custDataLst>
              <p:tags r:id="rId18"/>
            </p:custDataLst>
          </p:nvPr>
        </p:nvCxnSpPr>
        <p:spPr>
          <a:xfrm>
            <a:off x="6657156" y="3136900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TLSHAPE_TB_00000000000000000000000000000000_TimescaleInterval6"/>
          <p:cNvSpPr txBox="1"/>
          <p:nvPr>
            <p:custDataLst>
              <p:tags r:id="rId19"/>
            </p:custDataLst>
          </p:nvPr>
        </p:nvSpPr>
        <p:spPr>
          <a:xfrm>
            <a:off x="6720656" y="3145473"/>
            <a:ext cx="211148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2">
                <a:solidFill>
                  <a:schemeClr val="lt1"/>
                </a:solidFill>
                <a:latin typeface="Calibri" panose="020F0502020204030204" pitchFamily="34" charset="0"/>
              </a:rPr>
              <a:t>Oct</a:t>
            </a:r>
          </a:p>
        </p:txBody>
      </p:sp>
      <p:cxnSp>
        <p:nvCxnSpPr>
          <p:cNvPr id="23" name="OTLSHAPE_TB_00000000000000000000000000000000_Separator6"/>
          <p:cNvCxnSpPr/>
          <p:nvPr>
            <p:custDataLst>
              <p:tags r:id="rId20"/>
            </p:custDataLst>
          </p:nvPr>
        </p:nvCxnSpPr>
        <p:spPr>
          <a:xfrm>
            <a:off x="7816878" y="3136900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TLSHAPE_TB_00000000000000000000000000000000_TimescaleInterval7"/>
          <p:cNvSpPr txBox="1"/>
          <p:nvPr>
            <p:custDataLst>
              <p:tags r:id="rId21"/>
            </p:custDataLst>
          </p:nvPr>
        </p:nvSpPr>
        <p:spPr>
          <a:xfrm>
            <a:off x="7880379" y="3145473"/>
            <a:ext cx="243978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>
                <a:solidFill>
                  <a:schemeClr val="lt1"/>
                </a:solidFill>
                <a:latin typeface="Calibri" panose="020F0502020204030204" pitchFamily="34" charset="0"/>
              </a:rPr>
              <a:t>Nov</a:t>
            </a:r>
          </a:p>
        </p:txBody>
      </p:sp>
      <p:cxnSp>
        <p:nvCxnSpPr>
          <p:cNvPr id="25" name="OTLSHAPE_TB_00000000000000000000000000000000_Separator7"/>
          <p:cNvCxnSpPr/>
          <p:nvPr>
            <p:custDataLst>
              <p:tags r:id="rId22"/>
            </p:custDataLst>
          </p:nvPr>
        </p:nvCxnSpPr>
        <p:spPr>
          <a:xfrm>
            <a:off x="8939190" y="3136900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TLSHAPE_TB_00000000000000000000000000000000_TimescaleInterval8"/>
          <p:cNvSpPr txBox="1"/>
          <p:nvPr>
            <p:custDataLst>
              <p:tags r:id="rId23"/>
            </p:custDataLst>
          </p:nvPr>
        </p:nvSpPr>
        <p:spPr>
          <a:xfrm>
            <a:off x="9002691" y="3145473"/>
            <a:ext cx="231858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2">
                <a:solidFill>
                  <a:schemeClr val="lt1"/>
                </a:solidFill>
                <a:latin typeface="Calibri" panose="020F0502020204030204" pitchFamily="34" charset="0"/>
              </a:rPr>
              <a:t>Dec</a:t>
            </a:r>
          </a:p>
        </p:txBody>
      </p:sp>
      <p:cxnSp>
        <p:nvCxnSpPr>
          <p:cNvPr id="27" name="OTLSHAPE_TB_00000000000000000000000000000000_Separator8"/>
          <p:cNvCxnSpPr/>
          <p:nvPr>
            <p:custDataLst>
              <p:tags r:id="rId24"/>
            </p:custDataLst>
          </p:nvPr>
        </p:nvCxnSpPr>
        <p:spPr>
          <a:xfrm>
            <a:off x="10098912" y="3136900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TLSHAPE_TB_00000000000000000000000000000000_TimescaleInterval9"/>
          <p:cNvSpPr txBox="1"/>
          <p:nvPr>
            <p:custDataLst>
              <p:tags r:id="rId25"/>
            </p:custDataLst>
          </p:nvPr>
        </p:nvSpPr>
        <p:spPr>
          <a:xfrm>
            <a:off x="10162413" y="3145473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>
                <a:solidFill>
                  <a:schemeClr val="lt1"/>
                </a:solidFill>
                <a:latin typeface="Calibri" panose="020F0502020204030204" pitchFamily="34" charset="0"/>
              </a:rPr>
              <a:t>2018</a:t>
            </a:r>
          </a:p>
        </p:txBody>
      </p:sp>
      <p:sp>
        <p:nvSpPr>
          <p:cNvPr id="29" name="OTLSHAPE_M_31e4a2d0206d4c5889bce07bb5c6599e_Title"/>
          <p:cNvSpPr txBox="1"/>
          <p:nvPr>
            <p:custDataLst>
              <p:tags r:id="rId26"/>
            </p:custDataLst>
          </p:nvPr>
        </p:nvSpPr>
        <p:spPr>
          <a:xfrm>
            <a:off x="6287164" y="1911130"/>
            <a:ext cx="2032000" cy="43088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400" b="1" spc="-4" dirty="0">
                <a:solidFill>
                  <a:schemeClr val="dk1"/>
                </a:solidFill>
                <a:latin typeface="Calibri" panose="020F0502020204030204" pitchFamily="34" charset="0"/>
              </a:rPr>
              <a:t>Internal Preliminary Design Review</a:t>
            </a:r>
          </a:p>
        </p:txBody>
      </p:sp>
      <p:sp>
        <p:nvSpPr>
          <p:cNvPr id="30" name="OTLSHAPE_M_31e4a2d0206d4c5889bce07bb5c6599e_Shape"/>
          <p:cNvSpPr/>
          <p:nvPr>
            <p:custDataLst>
              <p:tags r:id="rId27"/>
            </p:custDataLst>
          </p:nvPr>
        </p:nvSpPr>
        <p:spPr>
          <a:xfrm rot="16200000">
            <a:off x="6090314" y="2153285"/>
            <a:ext cx="165100" cy="165100"/>
          </a:xfrm>
          <a:prstGeom prst="flowChartMerge">
            <a:avLst/>
          </a:prstGeom>
          <a:solidFill>
            <a:srgbClr val="0072BC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TLSHAPE_M_e6da515d34cc46109a7c2524a197d65e_Title"/>
          <p:cNvSpPr txBox="1"/>
          <p:nvPr>
            <p:custDataLst>
              <p:tags r:id="rId28"/>
            </p:custDataLst>
          </p:nvPr>
        </p:nvSpPr>
        <p:spPr>
          <a:xfrm>
            <a:off x="6773499" y="2363674"/>
            <a:ext cx="1574800" cy="43088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400" b="1" spc="-4" dirty="0">
                <a:solidFill>
                  <a:schemeClr val="dk1"/>
                </a:solidFill>
                <a:latin typeface="Calibri" panose="020F0502020204030204" pitchFamily="34" charset="0"/>
              </a:rPr>
              <a:t>Preliminary Design Review </a:t>
            </a:r>
          </a:p>
        </p:txBody>
      </p:sp>
      <p:sp>
        <p:nvSpPr>
          <p:cNvPr id="32" name="OTLSHAPE_M_e6da515d34cc46109a7c2524a197d65e_Shape"/>
          <p:cNvSpPr/>
          <p:nvPr>
            <p:custDataLst>
              <p:tags r:id="rId29"/>
            </p:custDataLst>
          </p:nvPr>
        </p:nvSpPr>
        <p:spPr>
          <a:xfrm rot="16200000">
            <a:off x="6576649" y="2605828"/>
            <a:ext cx="165100" cy="165100"/>
          </a:xfrm>
          <a:prstGeom prst="flowChartMerge">
            <a:avLst/>
          </a:prstGeom>
          <a:solidFill>
            <a:srgbClr val="DD2C10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TLSHAPE_M_1559924855eb47238ed1c9ae79537847_Title"/>
          <p:cNvSpPr txBox="1"/>
          <p:nvPr>
            <p:custDataLst>
              <p:tags r:id="rId30"/>
            </p:custDataLst>
          </p:nvPr>
        </p:nvSpPr>
        <p:spPr>
          <a:xfrm>
            <a:off x="8835901" y="2257490"/>
            <a:ext cx="1143000" cy="43088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400" b="1" spc="-4" dirty="0">
                <a:solidFill>
                  <a:schemeClr val="dk1"/>
                </a:solidFill>
                <a:latin typeface="Calibri" panose="020F0502020204030204" pitchFamily="34" charset="0"/>
              </a:rPr>
              <a:t>NASA CSLI Proposal</a:t>
            </a:r>
          </a:p>
        </p:txBody>
      </p:sp>
      <p:sp>
        <p:nvSpPr>
          <p:cNvPr id="34" name="OTLSHAPE_M_1559924855eb47238ed1c9ae79537847_Date"/>
          <p:cNvSpPr txBox="1"/>
          <p:nvPr>
            <p:custDataLst>
              <p:tags r:id="rId31"/>
            </p:custDataLst>
          </p:nvPr>
        </p:nvSpPr>
        <p:spPr>
          <a:xfrm>
            <a:off x="8831071" y="2677075"/>
            <a:ext cx="622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8">
                <a:solidFill>
                  <a:srgbClr val="1F497E"/>
                </a:solidFill>
                <a:latin typeface="Calibri" panose="020F0502020204030204" pitchFamily="34" charset="0"/>
              </a:rPr>
              <a:t>11/21/2017</a:t>
            </a:r>
          </a:p>
        </p:txBody>
      </p:sp>
      <p:sp>
        <p:nvSpPr>
          <p:cNvPr id="35" name="OTLSHAPE_M_1559924855eb47238ed1c9ae79537847_Shape"/>
          <p:cNvSpPr/>
          <p:nvPr>
            <p:custDataLst>
              <p:tags r:id="rId32"/>
            </p:custDataLst>
          </p:nvPr>
        </p:nvSpPr>
        <p:spPr>
          <a:xfrm rot="16200000">
            <a:off x="8634221" y="2605828"/>
            <a:ext cx="165100" cy="165100"/>
          </a:xfrm>
          <a:prstGeom prst="flowChartMerg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TLSHAPE_M_a4f3606812394ac7bfe0d2c530ff4851_Shape"/>
          <p:cNvSpPr/>
          <p:nvPr>
            <p:custDataLst>
              <p:tags r:id="rId33"/>
            </p:custDataLst>
          </p:nvPr>
        </p:nvSpPr>
        <p:spPr>
          <a:xfrm rot="16200000">
            <a:off x="10666393" y="2420366"/>
            <a:ext cx="165100" cy="165100"/>
          </a:xfrm>
          <a:prstGeom prst="flowChartMerg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TLSHAPE_T_a27a018127be40298f6953d6d463aac5_Shape"/>
          <p:cNvSpPr/>
          <p:nvPr>
            <p:custDataLst>
              <p:tags r:id="rId34"/>
            </p:custDataLst>
          </p:nvPr>
        </p:nvSpPr>
        <p:spPr>
          <a:xfrm>
            <a:off x="1457111" y="3632200"/>
            <a:ext cx="4013200" cy="203200"/>
          </a:xfrm>
          <a:prstGeom prst="roundRect">
            <a:avLst>
              <a:gd name="adj" fmla="val 100000"/>
            </a:avLst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TLSHAPE_T_a27a018127be40298f6953d6d463aac5_JoinedDate"/>
          <p:cNvSpPr txBox="1"/>
          <p:nvPr>
            <p:custDataLst>
              <p:tags r:id="rId35"/>
            </p:custDataLst>
          </p:nvPr>
        </p:nvSpPr>
        <p:spPr>
          <a:xfrm>
            <a:off x="5510797" y="3656288"/>
            <a:ext cx="1206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6">
                <a:solidFill>
                  <a:srgbClr val="1F497E"/>
                </a:solidFill>
                <a:latin typeface="Calibri" panose="020F0502020204030204" pitchFamily="34" charset="0"/>
              </a:rPr>
              <a:t>5/15/2017 - 8/29/2017</a:t>
            </a:r>
          </a:p>
        </p:txBody>
      </p:sp>
      <p:sp>
        <p:nvSpPr>
          <p:cNvPr id="39" name="OTLSHAPE_T_a27a018127be40298f6953d6d463aac5_Title"/>
          <p:cNvSpPr txBox="1"/>
          <p:nvPr>
            <p:custDataLst>
              <p:tags r:id="rId36"/>
            </p:custDataLst>
          </p:nvPr>
        </p:nvSpPr>
        <p:spPr>
          <a:xfrm>
            <a:off x="1457110" y="3911850"/>
            <a:ext cx="3662578" cy="2462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600" b="1" spc="-4" dirty="0">
                <a:solidFill>
                  <a:schemeClr val="dk1"/>
                </a:solidFill>
                <a:latin typeface="Calibri" panose="020F0502020204030204" pitchFamily="34" charset="0"/>
              </a:rPr>
              <a:t>Preliminary Design Document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841165" y="5083447"/>
            <a:ext cx="81852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Development completion projected late 2019</a:t>
            </a:r>
          </a:p>
        </p:txBody>
      </p:sp>
      <p:sp>
        <p:nvSpPr>
          <p:cNvPr id="41" name="OTLSHAPE_M_a4f3606812394ac7bfe0d2c530ff4851_Title"/>
          <p:cNvSpPr txBox="1"/>
          <p:nvPr>
            <p:custDataLst>
              <p:tags r:id="rId37"/>
            </p:custDataLst>
          </p:nvPr>
        </p:nvSpPr>
        <p:spPr>
          <a:xfrm>
            <a:off x="10856892" y="2560015"/>
            <a:ext cx="1143000" cy="43088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400" b="1" spc="-6" dirty="0">
                <a:solidFill>
                  <a:schemeClr val="dk1"/>
                </a:solidFill>
                <a:latin typeface="Calibri" panose="020F0502020204030204" pitchFamily="34" charset="0"/>
              </a:rPr>
              <a:t>NASA CSLI Manifest</a:t>
            </a:r>
          </a:p>
        </p:txBody>
      </p:sp>
    </p:spTree>
    <p:extLst>
      <p:ext uri="{BB962C8B-B14F-4D97-AF65-F5344CB8AC3E}">
        <p14:creationId xmlns:p14="http://schemas.microsoft.com/office/powerpoint/2010/main" val="3802436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Development on EagleSat 2 is progressing as planned with estimated completion in 2019</a:t>
            </a:r>
          </a:p>
          <a:p>
            <a:pPr>
              <a:lnSpc>
                <a:spcPct val="150000"/>
              </a:lnSpc>
            </a:pPr>
            <a:r>
              <a:rPr lang="en-US" dirty="0"/>
              <a:t>Support from Arizona Space Grant helps greatly in achieving our goals</a:t>
            </a:r>
          </a:p>
          <a:p>
            <a:pPr>
              <a:lnSpc>
                <a:spcPct val="150000"/>
              </a:lnSpc>
            </a:pPr>
            <a:r>
              <a:rPr lang="en-US" dirty="0"/>
              <a:t>Next Milestone: preliminary design review in September, 2017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b="1" dirty="0"/>
              <a:t>Questions / Comments: paigeh@my.erau.edu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058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Mission Overview</a:t>
            </a:r>
          </a:p>
          <a:p>
            <a:r>
              <a:rPr lang="en-US" dirty="0"/>
              <a:t>Concept of Operations</a:t>
            </a:r>
          </a:p>
          <a:p>
            <a:r>
              <a:rPr lang="en-US" dirty="0"/>
              <a:t>Purpose and Benefits</a:t>
            </a:r>
          </a:p>
          <a:p>
            <a:r>
              <a:rPr lang="en-US" dirty="0"/>
              <a:t>Development Progress</a:t>
            </a:r>
          </a:p>
          <a:p>
            <a:r>
              <a:rPr lang="en-US" dirty="0"/>
              <a:t>Development Challenges</a:t>
            </a:r>
          </a:p>
          <a:p>
            <a:r>
              <a:rPr lang="en-US" dirty="0"/>
              <a:t>Cost Analysis</a:t>
            </a:r>
          </a:p>
          <a:p>
            <a:r>
              <a:rPr lang="en-US" dirty="0"/>
              <a:t>Timeline</a:t>
            </a:r>
          </a:p>
          <a:p>
            <a:r>
              <a:rPr lang="en-US" dirty="0"/>
              <a:t>Conclusion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31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693" y="1123722"/>
            <a:ext cx="11325339" cy="490878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Scientific Goals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Detect and measure charged cosmic particles coming from the galactic plane.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Test various types of Random Access Memory subjected to solar radiation over 1 year to find degradation rates</a:t>
            </a:r>
          </a:p>
          <a:p>
            <a:pPr>
              <a:lnSpc>
                <a:spcPct val="100000"/>
              </a:lnSpc>
            </a:pPr>
            <a:r>
              <a:rPr lang="en-US" dirty="0"/>
              <a:t>Spacecraft – 3U CubeSat</a:t>
            </a:r>
          </a:p>
          <a:p>
            <a:pPr>
              <a:lnSpc>
                <a:spcPct val="100000"/>
              </a:lnSpc>
            </a:pPr>
            <a:r>
              <a:rPr lang="en-US" dirty="0"/>
              <a:t>NASA CubeSat Launch Initiative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Submit Proposal November 2017</a:t>
            </a:r>
          </a:p>
          <a:p>
            <a:pPr>
              <a:lnSpc>
                <a:spcPct val="100000"/>
              </a:lnSpc>
            </a:pPr>
            <a:r>
              <a:rPr lang="en-US" dirty="0"/>
              <a:t>Cost &lt; 200k for development*</a:t>
            </a:r>
          </a:p>
          <a:p>
            <a:pPr>
              <a:lnSpc>
                <a:spcPct val="100000"/>
              </a:lnSpc>
            </a:pPr>
            <a:r>
              <a:rPr lang="en-US" dirty="0"/>
              <a:t>Designing for ISS orbit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402-424 km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51.6 degree inclination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996" y="3397744"/>
            <a:ext cx="1160190" cy="21224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581" y="3119353"/>
            <a:ext cx="438538" cy="2783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485" y="3397744"/>
            <a:ext cx="869967" cy="21224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875" y="3397744"/>
            <a:ext cx="909966" cy="2122420"/>
          </a:xfrm>
          <a:prstGeom prst="rect">
            <a:avLst/>
          </a:prstGeom>
        </p:spPr>
      </p:pic>
      <p:sp>
        <p:nvSpPr>
          <p:cNvPr id="12" name="Arrow: Right 11"/>
          <p:cNvSpPr/>
          <p:nvPr/>
        </p:nvSpPr>
        <p:spPr>
          <a:xfrm>
            <a:off x="9315355" y="4314329"/>
            <a:ext cx="709126" cy="2892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220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of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Charged Particle Detector: 50% duty cycle (10 minutes on, 10 minutes off</a:t>
            </a:r>
          </a:p>
          <a:p>
            <a:pPr lvl="1"/>
            <a:r>
              <a:rPr lang="en-US" dirty="0"/>
              <a:t>Turned off during low-power and transmit events</a:t>
            </a:r>
          </a:p>
          <a:p>
            <a:r>
              <a:rPr lang="en-US" dirty="0"/>
              <a:t>Memory Degradation Experiment: Always running</a:t>
            </a:r>
          </a:p>
          <a:p>
            <a:r>
              <a:rPr lang="en-US" dirty="0"/>
              <a:t>Modes of Operation</a:t>
            </a:r>
          </a:p>
          <a:p>
            <a:pPr lvl="1"/>
            <a:r>
              <a:rPr lang="en-US" dirty="0"/>
              <a:t>Science</a:t>
            </a:r>
          </a:p>
          <a:p>
            <a:pPr lvl="1"/>
            <a:r>
              <a:rPr lang="en-US" dirty="0"/>
              <a:t>Downlink</a:t>
            </a:r>
          </a:p>
          <a:p>
            <a:pPr lvl="1"/>
            <a:r>
              <a:rPr lang="en-US" dirty="0"/>
              <a:t>Low Power (Eclipse)</a:t>
            </a:r>
          </a:p>
          <a:p>
            <a:pPr lvl="1"/>
            <a:r>
              <a:rPr lang="en-US" dirty="0"/>
              <a:t>Recharge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746" y="3369739"/>
            <a:ext cx="8309610" cy="260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13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and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Education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Provide real world experience not possible with regular engineering classwork</a:t>
            </a:r>
          </a:p>
          <a:p>
            <a:pPr>
              <a:lnSpc>
                <a:spcPct val="100000"/>
              </a:lnSpc>
            </a:pPr>
            <a:r>
              <a:rPr lang="en-US" dirty="0"/>
              <a:t>Strong, achievable scientific goals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Work with faculty to insure the payloads will be used to obtain high value scientific data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Payload objectives aligned with NASA’s strategic goals</a:t>
            </a:r>
          </a:p>
          <a:p>
            <a:pPr>
              <a:lnSpc>
                <a:spcPct val="100000"/>
              </a:lnSpc>
            </a:pPr>
            <a:r>
              <a:rPr lang="en-US" dirty="0"/>
              <a:t>Commercially available bus systems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Allow development efforts to be focused on payloads</a:t>
            </a:r>
          </a:p>
          <a:p>
            <a:pPr>
              <a:lnSpc>
                <a:spcPct val="100000"/>
              </a:lnSpc>
            </a:pPr>
            <a:r>
              <a:rPr lang="en-US" dirty="0"/>
              <a:t>Work with teams, departments, and organizations both on and off campus</a:t>
            </a:r>
          </a:p>
        </p:txBody>
      </p:sp>
    </p:spTree>
    <p:extLst>
      <p:ext uri="{BB962C8B-B14F-4D97-AF65-F5344CB8AC3E}">
        <p14:creationId xmlns:p14="http://schemas.microsoft.com/office/powerpoint/2010/main" val="2630596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and Benefits: Cooperation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NASA’S JPL</a:t>
            </a:r>
          </a:p>
          <a:p>
            <a:pPr lvl="1"/>
            <a:r>
              <a:rPr lang="en-US" dirty="0"/>
              <a:t>Held a 2 day study session with JPL’s Team </a:t>
            </a:r>
            <a:r>
              <a:rPr lang="en-US" dirty="0" err="1"/>
              <a:t>Xc</a:t>
            </a:r>
            <a:r>
              <a:rPr lang="en-US" dirty="0"/>
              <a:t> to work on hardware design and concept of operations</a:t>
            </a:r>
          </a:p>
          <a:p>
            <a:r>
              <a:rPr lang="en-US" dirty="0"/>
              <a:t>NASA’S Johnson Space Center</a:t>
            </a:r>
          </a:p>
          <a:p>
            <a:pPr lvl="1"/>
            <a:r>
              <a:rPr lang="en-US" dirty="0"/>
              <a:t>Held several conference calls discussing the feasibility of space debris detection</a:t>
            </a:r>
          </a:p>
          <a:p>
            <a:r>
              <a:rPr lang="en-US" dirty="0"/>
              <a:t>Embry-Riddle Space Physics Department</a:t>
            </a:r>
          </a:p>
          <a:p>
            <a:pPr lvl="1"/>
            <a:r>
              <a:rPr lang="en-US" dirty="0"/>
              <a:t>Cooperate in developing the charged particle detector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826" y="3384497"/>
            <a:ext cx="3515205" cy="26358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138" y="4306330"/>
            <a:ext cx="2405945" cy="17139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342" y="4306330"/>
            <a:ext cx="2572053" cy="170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247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Progress (last 9 months)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Finalize mission concepts &amp; scientific goals</a:t>
            </a:r>
          </a:p>
          <a:p>
            <a:pPr>
              <a:lnSpc>
                <a:spcPct val="100000"/>
              </a:lnSpc>
            </a:pPr>
            <a:r>
              <a:rPr lang="en-US" dirty="0"/>
              <a:t>Held a successful feasibility review with faculty</a:t>
            </a:r>
          </a:p>
          <a:p>
            <a:pPr>
              <a:lnSpc>
                <a:spcPct val="100000"/>
              </a:lnSpc>
            </a:pPr>
            <a:r>
              <a:rPr lang="en-US" dirty="0"/>
              <a:t>Conducted a 2 day study session With JPL’s Team-</a:t>
            </a:r>
            <a:r>
              <a:rPr lang="en-US" dirty="0" err="1"/>
              <a:t>Xc</a:t>
            </a:r>
            <a:r>
              <a:rPr lang="en-US" dirty="0"/>
              <a:t> to evaluate design choices.</a:t>
            </a:r>
          </a:p>
          <a:p>
            <a:pPr>
              <a:lnSpc>
                <a:spcPct val="100000"/>
              </a:lnSpc>
            </a:pPr>
            <a:r>
              <a:rPr lang="en-US" dirty="0"/>
              <a:t>Mission and system level requirements</a:t>
            </a:r>
          </a:p>
          <a:p>
            <a:pPr>
              <a:lnSpc>
                <a:spcPct val="100000"/>
              </a:lnSpc>
            </a:pPr>
            <a:r>
              <a:rPr lang="en-US" dirty="0"/>
              <a:t>Finalized concept of operations</a:t>
            </a:r>
          </a:p>
          <a:p>
            <a:pPr>
              <a:lnSpc>
                <a:spcPct val="100000"/>
              </a:lnSpc>
            </a:pPr>
            <a:r>
              <a:rPr lang="en-US" dirty="0"/>
              <a:t>Drafted preliminary budget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189" y="2819400"/>
            <a:ext cx="4117842" cy="295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20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De-scoped space debris detection experiment from the mission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Driving requirements too high for the bus systems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Too expensive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Design not mature enough</a:t>
            </a:r>
            <a:endParaRPr lang="en-US" b="1" dirty="0"/>
          </a:p>
          <a:p>
            <a:pPr>
              <a:lnSpc>
                <a:spcPct val="100000"/>
              </a:lnSpc>
            </a:pPr>
            <a:r>
              <a:rPr lang="en-US" dirty="0"/>
              <a:t>Budget constraints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Securing funding though various sources, each with their own guidelines for spending</a:t>
            </a:r>
          </a:p>
          <a:p>
            <a:pPr>
              <a:lnSpc>
                <a:spcPct val="100000"/>
              </a:lnSpc>
            </a:pPr>
            <a:r>
              <a:rPr lang="en-US" dirty="0"/>
              <a:t>Lack of software engineers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Embry-Riddle has a very small software engineering program.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15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Development Challenges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647003"/>
              </p:ext>
            </p:extLst>
          </p:nvPr>
        </p:nvGraphicFramePr>
        <p:xfrm>
          <a:off x="451693" y="1509125"/>
          <a:ext cx="3853486" cy="3397638"/>
        </p:xfrm>
        <a:graphic>
          <a:graphicData uri="http://schemas.openxmlformats.org/drawingml/2006/table">
            <a:tbl>
              <a:tblPr/>
              <a:tblGrid>
                <a:gridCol w="1932724">
                  <a:extLst>
                    <a:ext uri="{9D8B030D-6E8A-4147-A177-3AD203B41FA5}">
                      <a16:colId xmlns:a16="http://schemas.microsoft.com/office/drawing/2014/main" val="2578038980"/>
                    </a:ext>
                  </a:extLst>
                </a:gridCol>
                <a:gridCol w="1920762">
                  <a:extLst>
                    <a:ext uri="{9D8B030D-6E8A-4147-A177-3AD203B41FA5}">
                      <a16:colId xmlns:a16="http://schemas.microsoft.com/office/drawing/2014/main" val="2831332513"/>
                    </a:ext>
                  </a:extLst>
                </a:gridCol>
              </a:tblGrid>
              <a:tr h="603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Parameter</a:t>
                      </a:r>
                    </a:p>
                  </a:txBody>
                  <a:tcPr marL="86094" marR="86094" marT="43047" marB="4304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Space Debris Payload</a:t>
                      </a:r>
                    </a:p>
                  </a:txBody>
                  <a:tcPr marL="86094" marR="86094" marT="43047" marB="430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9778956"/>
                  </a:ext>
                </a:extLst>
              </a:tr>
              <a:tr h="4838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Control</a:t>
                      </a:r>
                    </a:p>
                  </a:txBody>
                  <a:tcPr marL="86094" marR="86094" marT="43047" marB="4304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+- 5 degrees</a:t>
                      </a:r>
                    </a:p>
                  </a:txBody>
                  <a:tcPr marL="86094" marR="86094" marT="43047" marB="430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4945373"/>
                  </a:ext>
                </a:extLst>
              </a:tr>
              <a:tr h="4838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Power</a:t>
                      </a:r>
                    </a:p>
                  </a:txBody>
                  <a:tcPr marL="86094" marR="86094" marT="43047" marB="4304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1.2 Watts</a:t>
                      </a:r>
                    </a:p>
                  </a:txBody>
                  <a:tcPr marL="86094" marR="86094" marT="43047" marB="430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4859335"/>
                  </a:ext>
                </a:extLst>
              </a:tr>
              <a:tr h="607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Knowledge</a:t>
                      </a:r>
                    </a:p>
                  </a:txBody>
                  <a:tcPr marL="86094" marR="86094" marT="43047" marB="4304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+- 0.5 degrees</a:t>
                      </a:r>
                    </a:p>
                  </a:txBody>
                  <a:tcPr marL="86094" marR="86094" marT="43047" marB="430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0374318"/>
                  </a:ext>
                </a:extLst>
              </a:tr>
              <a:tr h="6087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Stability</a:t>
                      </a:r>
                    </a:p>
                  </a:txBody>
                  <a:tcPr marL="86094" marR="86094" marT="43047" marB="4304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+- 0.33 degrees/second</a:t>
                      </a:r>
                    </a:p>
                  </a:txBody>
                  <a:tcPr marL="86094" marR="86094" marT="43047" marB="430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7089465"/>
                  </a:ext>
                </a:extLst>
              </a:tr>
              <a:tr h="6104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Data Volume per Orbit (Mb)</a:t>
                      </a:r>
                    </a:p>
                  </a:txBody>
                  <a:tcPr marL="86094" marR="86094" marT="43047" marB="4304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~96 Mb per orbit</a:t>
                      </a:r>
                    </a:p>
                  </a:txBody>
                  <a:tcPr marL="86094" marR="86094" marT="43047" marB="430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620224"/>
                  </a:ext>
                </a:extLst>
              </a:tr>
            </a:tbl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995257115"/>
              </p:ext>
            </p:extLst>
          </p:nvPr>
        </p:nvGraphicFramePr>
        <p:xfrm>
          <a:off x="4676346" y="976183"/>
          <a:ext cx="7233817" cy="2017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234804568"/>
              </p:ext>
            </p:extLst>
          </p:nvPr>
        </p:nvGraphicFramePr>
        <p:xfrm>
          <a:off x="4676345" y="3608174"/>
          <a:ext cx="7233817" cy="1521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196927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EagleSa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Tahoma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agleSat Theme" id="{4A9ACD81-D806-43B2-ADCF-D0AF29BFD955}" vid="{C63D2023-325B-4A84-B25A-3CF2560756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82CE8AAA6D044CAE2E60D48871CC72" ma:contentTypeVersion="4" ma:contentTypeDescription="Create a new document." ma:contentTypeScope="" ma:versionID="770596cb8813f4225dc7c8003f749c6c">
  <xsd:schema xmlns:xsd="http://www.w3.org/2001/XMLSchema" xmlns:xs="http://www.w3.org/2001/XMLSchema" xmlns:p="http://schemas.microsoft.com/office/2006/metadata/properties" xmlns:ns2="2bf2d388-9b68-4952-9bcd-945bcd3bc124" xmlns:ns3="6c160ac7-2e9f-4006-94dd-bfed52f16d06" targetNamespace="http://schemas.microsoft.com/office/2006/metadata/properties" ma:root="true" ma:fieldsID="dc296b0b8086038d107f3274d52f248b" ns2:_="" ns3:_="">
    <xsd:import namespace="2bf2d388-9b68-4952-9bcd-945bcd3bc124"/>
    <xsd:import namespace="6c160ac7-2e9f-4006-94dd-bfed52f16d0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f2d388-9b68-4952-9bcd-945bcd3bc12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160ac7-2e9f-4006-94dd-bfed52f16d0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4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bf2d388-9b68-4952-9bcd-945bcd3bc124">RHCWVWTZRMYC-44-894</_dlc_DocId>
    <_dlc_DocIdUrl xmlns="2bf2d388-9b68-4952-9bcd-945bcd3bc124">
      <Url>https://myerauedu.sharepoint.com/teams/PR_College_of_Engineering/PC_EAGLESAT/_layouts/15/DocIdRedir.aspx?ID=RHCWVWTZRMYC-44-894</Url>
      <Description>RHCWVWTZRMYC-44-894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C7758B-63F3-4140-B3E2-1FCB31BFBB31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5DA9CD3D-37ED-47E7-AFA4-0FDDABD0D9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f2d388-9b68-4952-9bcd-945bcd3bc124"/>
    <ds:schemaRef ds:uri="6c160ac7-2e9f-4006-94dd-bfed52f16d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EC14B32-85E0-4BEB-B491-C4BBFEC96CB9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6c160ac7-2e9f-4006-94dd-bfed52f16d06"/>
    <ds:schemaRef ds:uri="http://purl.org/dc/terms/"/>
    <ds:schemaRef ds:uri="http://schemas.openxmlformats.org/package/2006/metadata/core-properties"/>
    <ds:schemaRef ds:uri="2bf2d388-9b68-4952-9bcd-945bcd3bc124"/>
    <ds:schemaRef ds:uri="http://www.w3.org/XML/1998/namespace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F7FA722F-5598-4493-86B8-19A51B6AF9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</TotalTime>
  <Words>608</Words>
  <Application>Microsoft Office PowerPoint</Application>
  <PresentationFormat>Widescreen</PresentationFormat>
  <Paragraphs>132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ＭＳ Ｐゴシック</vt:lpstr>
      <vt:lpstr>Arial</vt:lpstr>
      <vt:lpstr>Calibri</vt:lpstr>
      <vt:lpstr>Century Gothic</vt:lpstr>
      <vt:lpstr>Segoe UI Light</vt:lpstr>
      <vt:lpstr>Tahoma</vt:lpstr>
      <vt:lpstr>Wingdings 2</vt:lpstr>
      <vt:lpstr>EagleSat Theme</vt:lpstr>
      <vt:lpstr>PowerPoint Presentation</vt:lpstr>
      <vt:lpstr>Outline</vt:lpstr>
      <vt:lpstr>Mission Overview</vt:lpstr>
      <vt:lpstr>Concept of Operations</vt:lpstr>
      <vt:lpstr>Purpose and Benefits</vt:lpstr>
      <vt:lpstr>Purpose and Benefits: Cooperation</vt:lpstr>
      <vt:lpstr>Development Progress (last 9 months)</vt:lpstr>
      <vt:lpstr>Development Challenges</vt:lpstr>
      <vt:lpstr>Example: Development Challenges</vt:lpstr>
      <vt:lpstr>Cost Breakdown*</vt:lpstr>
      <vt:lpstr>Timeline – Next 9 Months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Hilliard Paige</dc:creator>
  <cp:lastModifiedBy>Paige III, Hilliard W.</cp:lastModifiedBy>
  <cp:revision>19</cp:revision>
  <dcterms:created xsi:type="dcterms:W3CDTF">2017-04-02T18:02:47Z</dcterms:created>
  <dcterms:modified xsi:type="dcterms:W3CDTF">2017-04-07T22:55:15Z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0x010100A282CE8AAA6D044CAE2E60D48871CC72</vt:lpwstr>
  </property>
  <property fmtid="{D5CDD505-2E9C-101B-9397-08002B2CF9AE}" pid="3" name="_dlc_DocIdItemGuid">
    <vt:lpwstr>78b2b0d7-0799-4df6-8ecd-b240e4074060</vt:lpwstr>
  </property>
</Properties>
</file>